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74" r:id="rId3"/>
    <p:sldId id="256" r:id="rId4"/>
    <p:sldId id="276" r:id="rId5"/>
    <p:sldId id="257" r:id="rId6"/>
    <p:sldId id="259" r:id="rId7"/>
    <p:sldId id="271" r:id="rId8"/>
    <p:sldId id="275" r:id="rId9"/>
    <p:sldId id="273" r:id="rId10"/>
    <p:sldId id="277" r:id="rId11"/>
    <p:sldId id="344" r:id="rId12"/>
    <p:sldId id="272" r:id="rId13"/>
    <p:sldId id="260" r:id="rId14"/>
    <p:sldId id="345" r:id="rId15"/>
    <p:sldId id="261" r:id="rId16"/>
    <p:sldId id="265" r:id="rId17"/>
    <p:sldId id="266" r:id="rId18"/>
    <p:sldId id="267" r:id="rId19"/>
    <p:sldId id="268" r:id="rId20"/>
    <p:sldId id="262" r:id="rId21"/>
    <p:sldId id="263" r:id="rId22"/>
    <p:sldId id="264" r:id="rId23"/>
    <p:sldId id="357" r:id="rId24"/>
    <p:sldId id="367" r:id="rId26"/>
    <p:sldId id="368" r:id="rId27"/>
    <p:sldId id="369" r:id="rId28"/>
    <p:sldId id="370" r:id="rId29"/>
    <p:sldId id="371" r:id="rId30"/>
    <p:sldId id="372" r:id="rId31"/>
    <p:sldId id="373" r:id="rId32"/>
    <p:sldId id="34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ANS:A/B</a:t>
            </a:r>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sym typeface="+mn-ea"/>
              </a:rPr>
              <a:t>ANS:B</a:t>
            </a:r>
            <a:endParaRPr lang="en-IN" altLang="en-US"/>
          </a:p>
          <a:p>
            <a:r>
              <a:rPr lang="en-IN" altLang="en-US">
                <a:sym typeface="+mn-ea"/>
              </a:rPr>
              <a:t>ANS:B</a:t>
            </a:r>
            <a:endParaRPr lang="en-IN" altLang="en-US"/>
          </a:p>
          <a:p>
            <a:r>
              <a:rPr lang="en-IN" altLang="en-US"/>
              <a:t>ANS:B</a:t>
            </a:r>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ANS:B</a:t>
            </a:r>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ANS:B</a:t>
            </a:r>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ANS:C</a:t>
            </a:r>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ANS:D</a:t>
            </a:r>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ANS:D</a:t>
            </a:r>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ANS:A</a:t>
            </a:r>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A5949FF-5E13-4FA8-A328-AAE178B8E463}"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A5949FF-5E13-4FA8-A328-AAE178B8E463}"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B00A4C-4DCE-4226-8ADF-F068EA31FFE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7B00A4C-4DCE-4226-8ADF-F068EA31FFEF}"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A5949FF-5E13-4FA8-A328-AAE178B8E46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B00A4C-4DCE-4226-8ADF-F068EA31FFEF}"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00A4C-4DCE-4226-8ADF-F068EA31FFEF}"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A5949FF-5E13-4FA8-A328-AAE178B8E46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7B00A4C-4DCE-4226-8ADF-F068EA31FFE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A5949FF-5E13-4FA8-A328-AAE178B8E46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7B00A4C-4DCE-4226-8ADF-F068EA31FFEF}" type="datetimeFigureOut">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A5949FF-5E13-4FA8-A328-AAE178B8E46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61753" y="2165526"/>
            <a:ext cx="4268493" cy="2526947"/>
          </a:xfrm>
          <a:prstGeom prst="rect">
            <a:avLst/>
          </a:prstGeom>
        </p:spPr>
        <p:style>
          <a:lnRef idx="1">
            <a:schemeClr val="accent4"/>
          </a:lnRef>
          <a:fillRef idx="2">
            <a:schemeClr val="accent4"/>
          </a:fillRef>
          <a:effectRef idx="1">
            <a:schemeClr val="accent4"/>
          </a:effectRef>
          <a:fontRef idx="minor">
            <a:schemeClr val="dk1"/>
          </a:fontRef>
        </p:style>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8272" y="1567543"/>
            <a:ext cx="4225244" cy="2262781"/>
          </a:xfrm>
        </p:spPr>
        <p:txBody>
          <a:bodyPr>
            <a:normAutofit/>
          </a:bodyPr>
          <a:lstStyle/>
          <a:p>
            <a:r>
              <a:rPr lang="en-US" sz="4400" dirty="0"/>
              <a:t>VISUAL AIDS</a:t>
            </a:r>
            <a:endParaRPr lang="en-IN" sz="4400"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4421" y="306333"/>
            <a:ext cx="9820191" cy="768488"/>
          </a:xfrm>
        </p:spPr>
        <p:txBody>
          <a:bodyPr/>
          <a:lstStyle/>
          <a:p>
            <a:r>
              <a:rPr lang="en-IN" dirty="0"/>
              <a:t>What are visual aids?</a:t>
            </a:r>
            <a:endParaRPr lang="en-IN" dirty="0"/>
          </a:p>
        </p:txBody>
      </p:sp>
      <p:sp>
        <p:nvSpPr>
          <p:cNvPr id="3" name="Content Placeholder 2"/>
          <p:cNvSpPr>
            <a:spLocks noGrp="1"/>
          </p:cNvSpPr>
          <p:nvPr>
            <p:ph idx="1"/>
          </p:nvPr>
        </p:nvSpPr>
        <p:spPr>
          <a:xfrm>
            <a:off x="1187116" y="1331495"/>
            <a:ext cx="10317496" cy="4579727"/>
          </a:xfrm>
        </p:spPr>
        <p:txBody>
          <a:bodyPr/>
          <a:lstStyle/>
          <a:p>
            <a:pPr marL="0" indent="0">
              <a:lnSpc>
                <a:spcPct val="150000"/>
              </a:lnSpc>
              <a:buNone/>
            </a:pPr>
            <a:r>
              <a:rPr lang="en-US" b="0" i="0" dirty="0">
                <a:solidFill>
                  <a:srgbClr val="2B2B2B"/>
                </a:solidFill>
                <a:effectLst/>
                <a:latin typeface="Open Sans" panose="020B0606030504020204" pitchFamily="34" charset="0"/>
              </a:rPr>
              <a:t>Visual aids can powerfully help the effectiveness of a speech. Many speeches benefit from having objects, images, key quotes, or data presented in a clear and dramatic fashion. Visual aids vary in kind, but there are similar benefits and tips for dealing with any kind of supplementary evidence that is shown to an audience.</a:t>
            </a:r>
            <a:endParaRPr lang="en-US" b="0" i="0" dirty="0">
              <a:solidFill>
                <a:srgbClr val="2B2B2B"/>
              </a:solidFill>
              <a:effectLst/>
              <a:latin typeface="Open Sans" panose="020B0606030504020204" pitchFamily="34" charset="0"/>
            </a:endParaRPr>
          </a:p>
          <a:p>
            <a:pPr marL="0" indent="0" algn="l">
              <a:buNone/>
            </a:pPr>
            <a:r>
              <a:rPr lang="en-US" b="1" i="0" dirty="0">
                <a:solidFill>
                  <a:srgbClr val="2B2B2B"/>
                </a:solidFill>
                <a:effectLst/>
                <a:latin typeface="Open Sans" panose="020B0606030504020204" pitchFamily="34" charset="0"/>
              </a:rPr>
              <a:t>Reasons to Use Visual Aids</a:t>
            </a:r>
            <a:endParaRPr lang="en-US" b="1" i="0" dirty="0">
              <a:solidFill>
                <a:srgbClr val="2B2B2B"/>
              </a:solidFill>
              <a:effectLst/>
              <a:latin typeface="Open Sans" panose="020B0606030504020204" pitchFamily="34" charset="0"/>
            </a:endParaRPr>
          </a:p>
          <a:p>
            <a:pPr algn="l">
              <a:buFont typeface="Arial" panose="020B0604020202020204" pitchFamily="34" charset="0"/>
              <a:buChar char="•"/>
            </a:pPr>
            <a:r>
              <a:rPr lang="en-US" b="0" i="0" dirty="0">
                <a:solidFill>
                  <a:srgbClr val="2B2B2B"/>
                </a:solidFill>
                <a:effectLst/>
                <a:latin typeface="Open Sans" panose="020B0606030504020204" pitchFamily="34" charset="0"/>
              </a:rPr>
              <a:t>Improves audience understanding and memory</a:t>
            </a:r>
            <a:endParaRPr lang="en-US" b="0" i="0" dirty="0">
              <a:solidFill>
                <a:srgbClr val="2B2B2B"/>
              </a:solidFill>
              <a:effectLst/>
              <a:latin typeface="Open Sans" panose="020B0606030504020204" pitchFamily="34" charset="0"/>
            </a:endParaRPr>
          </a:p>
          <a:p>
            <a:pPr algn="l">
              <a:buFont typeface="Arial" panose="020B0604020202020204" pitchFamily="34" charset="0"/>
              <a:buChar char="•"/>
            </a:pPr>
            <a:r>
              <a:rPr lang="en-US" b="0" i="0" dirty="0">
                <a:solidFill>
                  <a:srgbClr val="2B2B2B"/>
                </a:solidFill>
                <a:effectLst/>
                <a:latin typeface="Open Sans" panose="020B0606030504020204" pitchFamily="34" charset="0"/>
              </a:rPr>
              <a:t>Serves as notes</a:t>
            </a:r>
            <a:endParaRPr lang="en-US" b="0" i="0" dirty="0">
              <a:solidFill>
                <a:srgbClr val="2B2B2B"/>
              </a:solidFill>
              <a:effectLst/>
              <a:latin typeface="Open Sans" panose="020B0606030504020204" pitchFamily="34" charset="0"/>
            </a:endParaRPr>
          </a:p>
          <a:p>
            <a:pPr algn="l">
              <a:buFont typeface="Arial" panose="020B0604020202020204" pitchFamily="34" charset="0"/>
              <a:buChar char="•"/>
            </a:pPr>
            <a:r>
              <a:rPr lang="en-US" b="0" i="0" dirty="0">
                <a:solidFill>
                  <a:srgbClr val="2B2B2B"/>
                </a:solidFill>
                <a:effectLst/>
                <a:latin typeface="Open Sans" panose="020B0606030504020204" pitchFamily="34" charset="0"/>
              </a:rPr>
              <a:t>Provides clearer organization</a:t>
            </a:r>
            <a:endParaRPr lang="en-US" b="0" i="0" dirty="0">
              <a:solidFill>
                <a:srgbClr val="2B2B2B"/>
              </a:solidFill>
              <a:effectLst/>
              <a:latin typeface="Open Sans" panose="020B0606030504020204" pitchFamily="34" charset="0"/>
            </a:endParaRPr>
          </a:p>
          <a:p>
            <a:pPr algn="l">
              <a:buFont typeface="Arial" panose="020B0604020202020204" pitchFamily="34" charset="0"/>
              <a:buChar char="•"/>
            </a:pPr>
            <a:r>
              <a:rPr lang="en-US" b="0" i="0" dirty="0">
                <a:solidFill>
                  <a:srgbClr val="2B2B2B"/>
                </a:solidFill>
                <a:effectLst/>
                <a:latin typeface="Open Sans" panose="020B0606030504020204" pitchFamily="34" charset="0"/>
              </a:rPr>
              <a:t>Facilitates more eye contact and motion by the speaker</a:t>
            </a:r>
            <a:endParaRPr lang="en-US" b="0" i="0" dirty="0">
              <a:solidFill>
                <a:srgbClr val="2B2B2B"/>
              </a:solidFill>
              <a:effectLst/>
              <a:latin typeface="Open Sans" panose="020B0606030504020204" pitchFamily="34" charset="0"/>
            </a:endParaRPr>
          </a:p>
          <a:p>
            <a:pPr algn="l">
              <a:buFont typeface="Arial" panose="020B0604020202020204" pitchFamily="34" charset="0"/>
              <a:buChar char="•"/>
            </a:pPr>
            <a:r>
              <a:rPr lang="en-US" b="0" i="0" dirty="0">
                <a:solidFill>
                  <a:srgbClr val="2B2B2B"/>
                </a:solidFill>
                <a:effectLst/>
                <a:latin typeface="Open Sans" panose="020B0606030504020204" pitchFamily="34" charset="0"/>
              </a:rPr>
              <a:t>Contributes to speaker credibility</a:t>
            </a:r>
            <a:endParaRPr lang="en-US" b="0" i="0" dirty="0">
              <a:solidFill>
                <a:srgbClr val="2B2B2B"/>
              </a:solidFill>
              <a:effectLst/>
              <a:latin typeface="Open Sans" panose="020B0606030504020204" pitchFamily="34" charset="0"/>
            </a:endParaRPr>
          </a:p>
          <a:p>
            <a:pPr marL="0" indent="0">
              <a:lnSpc>
                <a:spcPct val="150000"/>
              </a:lnSpc>
              <a:buNone/>
            </a:pPr>
            <a:endParaRPr lang="en-US" b="0" i="0" dirty="0">
              <a:solidFill>
                <a:srgbClr val="2B2B2B"/>
              </a:solidFill>
              <a:effectLst/>
              <a:latin typeface="Open Sans" panose="020B0606030504020204" pitchFamily="34" charset="0"/>
            </a:endParaRPr>
          </a:p>
          <a:p>
            <a:pPr marL="0" indent="0">
              <a:lnSpc>
                <a:spcPct val="150000"/>
              </a:lnSpc>
              <a:buNone/>
            </a:pPr>
            <a:endParaRPr lang="en-IN"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Use of Visual Aids</a:t>
            </a:r>
            <a:br>
              <a:rPr lang="en-US" dirty="0"/>
            </a:br>
            <a:endParaRPr lang="en-IN" dirty="0"/>
          </a:p>
        </p:txBody>
      </p:sp>
      <p:sp>
        <p:nvSpPr>
          <p:cNvPr id="3" name="Content Placeholder 2"/>
          <p:cNvSpPr>
            <a:spLocks noGrp="1"/>
          </p:cNvSpPr>
          <p:nvPr>
            <p:ph idx="1"/>
          </p:nvPr>
        </p:nvSpPr>
        <p:spPr/>
        <p:txBody>
          <a:bodyPr>
            <a:normAutofit/>
          </a:bodyPr>
          <a:lstStyle/>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Effective use of visual aids in presentations enhances understanding, increases retention, and engages the audience by clarifying complex information and making it more relatable. </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Visual aids such as slides, charts, and graphs can significantly enhance your message. They help to clarify complex information and keep your audience engaged, making your presentation more memorable.</a:t>
            </a:r>
            <a:endParaRPr lang="en-US" sz="20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306333"/>
            <a:ext cx="8911687" cy="1280890"/>
          </a:xfrm>
        </p:spPr>
        <p:txBody>
          <a:bodyPr/>
          <a:lstStyle/>
          <a:p>
            <a:r>
              <a:rPr lang="en-US" dirty="0"/>
              <a:t>Traditional Visual Aids: Slides and Props</a:t>
            </a:r>
            <a:br>
              <a:rPr lang="en-US" dirty="0"/>
            </a:br>
            <a:endParaRPr lang="en-IN" dirty="0"/>
          </a:p>
        </p:txBody>
      </p:sp>
      <p:sp>
        <p:nvSpPr>
          <p:cNvPr id="4" name="Rectangle: Rounded Corners 3"/>
          <p:cNvSpPr/>
          <p:nvPr/>
        </p:nvSpPr>
        <p:spPr>
          <a:xfrm>
            <a:off x="866273" y="1587223"/>
            <a:ext cx="4973053" cy="430023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accent1"/>
                </a:solidFill>
              </a:rPr>
              <a:t>            Effective Slide Design</a:t>
            </a:r>
            <a:endParaRPr lang="en-US" b="1" dirty="0">
              <a:solidFill>
                <a:schemeClr val="accent1"/>
              </a:solidFill>
            </a:endParaRPr>
          </a:p>
          <a:p>
            <a:pPr>
              <a:lnSpc>
                <a:spcPct val="150000"/>
              </a:lnSpc>
            </a:pPr>
            <a:endParaRPr lang="en-US" b="1" dirty="0">
              <a:solidFill>
                <a:schemeClr val="accent1"/>
              </a:solidFill>
            </a:endParaRPr>
          </a:p>
          <a:p>
            <a:pPr>
              <a:lnSpc>
                <a:spcPct val="150000"/>
              </a:lnSpc>
            </a:pPr>
            <a:r>
              <a:rPr lang="en-US" dirty="0">
                <a:solidFill>
                  <a:schemeClr val="accent1"/>
                </a:solidFill>
              </a:rPr>
              <a:t>Utilizing a clean and consistent slide design enhances audience focus on key messages, while limiting text and incorporating visuals can improve retention and understanding of the presented material.</a:t>
            </a:r>
            <a:endParaRPr lang="en-US" dirty="0">
              <a:solidFill>
                <a:schemeClr val="accent1"/>
              </a:solidFill>
            </a:endParaRPr>
          </a:p>
          <a:p>
            <a:pPr algn="ctr">
              <a:lnSpc>
                <a:spcPct val="150000"/>
              </a:lnSpc>
            </a:pPr>
            <a:endParaRPr lang="en-IN" dirty="0">
              <a:solidFill>
                <a:schemeClr val="accent1"/>
              </a:solidFill>
            </a:endParaRPr>
          </a:p>
        </p:txBody>
      </p:sp>
      <p:sp>
        <p:nvSpPr>
          <p:cNvPr id="5" name="Rectangle: Rounded Corners 4"/>
          <p:cNvSpPr/>
          <p:nvPr/>
        </p:nvSpPr>
        <p:spPr>
          <a:xfrm>
            <a:off x="6613209" y="1587223"/>
            <a:ext cx="4973053" cy="430023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accent1"/>
                </a:solidFill>
              </a:rPr>
              <a:t>      Role of Props in Presentations</a:t>
            </a:r>
            <a:endParaRPr lang="en-US" b="1" dirty="0">
              <a:solidFill>
                <a:schemeClr val="accent1"/>
              </a:solidFill>
            </a:endParaRPr>
          </a:p>
          <a:p>
            <a:pPr>
              <a:lnSpc>
                <a:spcPct val="150000"/>
              </a:lnSpc>
            </a:pPr>
            <a:endParaRPr lang="en-US" b="1" dirty="0">
              <a:solidFill>
                <a:schemeClr val="accent1"/>
              </a:solidFill>
            </a:endParaRPr>
          </a:p>
          <a:p>
            <a:pPr>
              <a:lnSpc>
                <a:spcPct val="150000"/>
              </a:lnSpc>
            </a:pPr>
            <a:r>
              <a:rPr lang="en-US" dirty="0">
                <a:solidFill>
                  <a:schemeClr val="accent1"/>
                </a:solidFill>
              </a:rPr>
              <a:t>Props can serve as tangible examples that reinforce the message being conveyed, providing a physical connection to the content that can enhance audience engagement and create memorable experiences.</a:t>
            </a:r>
            <a:endParaRPr lang="en-US" dirty="0">
              <a:solidFill>
                <a:schemeClr val="accent1"/>
              </a:solidFill>
            </a:endParaRPr>
          </a:p>
        </p:txBody>
      </p:sp>
      <p:pic>
        <p:nvPicPr>
          <p:cNvPr id="6" name="Picture 5"/>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136" y="624110"/>
            <a:ext cx="6499476" cy="1280890"/>
          </a:xfrm>
        </p:spPr>
        <p:txBody>
          <a:bodyPr/>
          <a:lstStyle/>
          <a:p>
            <a:r>
              <a:rPr lang="en-IN" dirty="0"/>
              <a:t>Choosing the Right Visuals</a:t>
            </a:r>
            <a:br>
              <a:rPr lang="en-IN" dirty="0"/>
            </a:br>
            <a:endParaRPr lang="en-IN" dirty="0"/>
          </a:p>
        </p:txBody>
      </p:sp>
      <p:sp>
        <p:nvSpPr>
          <p:cNvPr id="3" name="Content Placeholder 2"/>
          <p:cNvSpPr>
            <a:spLocks noGrp="1"/>
          </p:cNvSpPr>
          <p:nvPr>
            <p:ph idx="1"/>
          </p:nvPr>
        </p:nvSpPr>
        <p:spPr>
          <a:xfrm>
            <a:off x="5005136" y="2133600"/>
            <a:ext cx="6499475" cy="3777622"/>
          </a:xfrm>
        </p:spPr>
        <p:txBody>
          <a:bodyPr/>
          <a:lstStyle/>
          <a:p>
            <a:r>
              <a:rPr lang="en-US" dirty="0"/>
              <a:t>Select visuals that are relevant and high-quality. Avoid cluttered </a:t>
            </a:r>
            <a:r>
              <a:rPr lang="en-US" dirty="0" err="1"/>
              <a:t>designsand</a:t>
            </a:r>
            <a:r>
              <a:rPr lang="en-US" dirty="0"/>
              <a:t> ensure that your visuals complement your spoken words, enhancing understanding rather than distracting from your message.</a:t>
            </a:r>
            <a:endParaRPr lang="en-US" dirty="0"/>
          </a:p>
          <a:p>
            <a:r>
              <a:rPr lang="en-US" dirty="0"/>
              <a:t>Using animations can bring your slides to life. They can emphasize key points and maintain audience interest, but be careful not to overdo it, as excessive animations can be distracting.</a:t>
            </a:r>
            <a:endParaRPr lang="en-US" dirty="0"/>
          </a:p>
          <a:p>
            <a:endParaRPr lang="en-US" dirty="0"/>
          </a:p>
          <a:p>
            <a:endParaRPr lang="en-IN" dirty="0"/>
          </a:p>
        </p:txBody>
      </p:sp>
      <p:pic>
        <p:nvPicPr>
          <p:cNvPr id="5" name="Picture 4"/>
          <p:cNvPicPr>
            <a:picLocks noChangeAspect="1"/>
          </p:cNvPicPr>
          <p:nvPr/>
        </p:nvPicPr>
        <p:blipFill>
          <a:blip r:embed="rId1"/>
          <a:stretch>
            <a:fillRect/>
          </a:stretch>
        </p:blipFill>
        <p:spPr>
          <a:xfrm>
            <a:off x="0" y="0"/>
            <a:ext cx="4577715" cy="6858000"/>
          </a:xfrm>
          <a:prstGeom prst="rect">
            <a:avLst/>
          </a:prstGeom>
        </p:spPr>
      </p:pic>
      <p:pic>
        <p:nvPicPr>
          <p:cNvPr id="4" name="Picture 3"/>
          <p:cNvPicPr>
            <a:picLocks noChangeAspect="1"/>
          </p:cNvPicPr>
          <p:nvPr/>
        </p:nvPicPr>
        <p:blipFill>
          <a:blip r:embed="rId2"/>
          <a:stretch>
            <a:fillRect/>
          </a:stretch>
        </p:blipFill>
        <p:spPr>
          <a:xfrm>
            <a:off x="10433462" y="5810895"/>
            <a:ext cx="1774036" cy="10502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905" y="2788555"/>
            <a:ext cx="9727411" cy="1280890"/>
          </a:xfrm>
        </p:spPr>
        <p:txBody>
          <a:bodyPr>
            <a:normAutofit fontScale="90000"/>
          </a:bodyPr>
          <a:lstStyle/>
          <a:p>
            <a:r>
              <a:rPr lang="en-US" dirty="0"/>
              <a:t>Utilizing Animation to Captivate Your Audience</a:t>
            </a:r>
            <a:br>
              <a:rPr lang="en-US" dirty="0"/>
            </a:br>
            <a:endParaRPr lang="en-IN"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104" y="174931"/>
            <a:ext cx="8911687" cy="771847"/>
          </a:xfrm>
        </p:spPr>
        <p:txBody>
          <a:bodyPr>
            <a:normAutofit fontScale="90000"/>
          </a:bodyPr>
          <a:lstStyle/>
          <a:p>
            <a:pPr algn="ctr"/>
            <a:r>
              <a:rPr lang="en-US" dirty="0"/>
              <a:t>The Benefits of Animation in Presentations</a:t>
            </a:r>
            <a:br>
              <a:rPr lang="en-US" dirty="0"/>
            </a:br>
            <a:endParaRPr lang="en-IN" dirty="0"/>
          </a:p>
        </p:txBody>
      </p:sp>
      <p:graphicFrame>
        <p:nvGraphicFramePr>
          <p:cNvPr id="4" name="Content Placeholder 3"/>
          <p:cNvGraphicFramePr>
            <a:graphicFrameLocks noGrp="1"/>
          </p:cNvGraphicFramePr>
          <p:nvPr>
            <p:ph idx="1"/>
          </p:nvPr>
        </p:nvGraphicFramePr>
        <p:xfrm>
          <a:off x="1518104" y="1277640"/>
          <a:ext cx="9595602" cy="4908883"/>
        </p:xfrm>
        <a:graphic>
          <a:graphicData uri="http://schemas.openxmlformats.org/drawingml/2006/table">
            <a:tbl>
              <a:tblPr firstRow="1" bandRow="1">
                <a:tableStyleId>{5C22544A-7EE6-4342-B048-85BDC9FD1C3A}</a:tableStyleId>
              </a:tblPr>
              <a:tblGrid>
                <a:gridCol w="4797801"/>
                <a:gridCol w="4797801"/>
              </a:tblGrid>
              <a:tr h="701269">
                <a:tc>
                  <a:txBody>
                    <a:bodyPr/>
                    <a:lstStyle/>
                    <a:p>
                      <a:pPr algn="ctr"/>
                      <a:r>
                        <a:rPr lang="en-US" dirty="0"/>
                        <a:t>Pros</a:t>
                      </a:r>
                      <a:endParaRPr lang="en-IN"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a:t>Cons</a:t>
                      </a:r>
                      <a:endParaRPr lang="en-IN"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701269">
                <a:tc>
                  <a:txBody>
                    <a:bodyPr/>
                    <a:lstStyle/>
                    <a:p>
                      <a:pPr algn="ctr"/>
                      <a:r>
                        <a:rPr lang="en-US" dirty="0"/>
                        <a:t>Enhance engagement</a:t>
                      </a:r>
                      <a:endParaRPr lang="en-IN"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a:t>Can be distracting</a:t>
                      </a:r>
                      <a:endParaRPr lang="en-IN"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701269">
                <a:tc>
                  <a:txBody>
                    <a:bodyPr/>
                    <a:lstStyle/>
                    <a:p>
                      <a:pPr algn="ctr"/>
                      <a:r>
                        <a:rPr lang="en-US" dirty="0"/>
                        <a:t>Captures attention effectively</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May increase load times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1269">
                <a:tc>
                  <a:txBody>
                    <a:bodyPr/>
                    <a:lstStyle/>
                    <a:p>
                      <a:pPr algn="ctr"/>
                      <a:r>
                        <a:rPr lang="en-US" dirty="0"/>
                        <a:t>Simplifies complex information</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Requires technical skills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1269">
                <a:tc>
                  <a:txBody>
                    <a:bodyPr/>
                    <a:lstStyle/>
                    <a:p>
                      <a:pPr algn="ctr"/>
                      <a:r>
                        <a:rPr lang="en-US" dirty="0"/>
                        <a:t>Aids in retention</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Risks overshadowing content</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1269">
                <a:tc>
                  <a:txBody>
                    <a:bodyPr/>
                    <a:lstStyle/>
                    <a:p>
                      <a:pPr algn="ctr"/>
                      <a:r>
                        <a:rPr lang="en-US" dirty="0"/>
                        <a:t>Adds visual interest</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Potential for overuse</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1269">
                <a:tc>
                  <a:txBody>
                    <a:bodyPr/>
                    <a:lstStyle/>
                    <a:p>
                      <a:pPr algn="ctr"/>
                      <a:r>
                        <a:rPr lang="en-US" dirty="0"/>
                        <a:t>Supports storytelling</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May not suit all audience</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5" name="Picture 4"/>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1503034"/>
            <a:ext cx="8911687" cy="803637"/>
          </a:xfrm>
        </p:spPr>
        <p:txBody>
          <a:bodyPr/>
          <a:lstStyle/>
          <a:p>
            <a:r>
              <a:rPr lang="en-US" dirty="0"/>
              <a:t>Types of animation techniques</a:t>
            </a:r>
            <a:endParaRPr lang="en-IN" dirty="0"/>
          </a:p>
        </p:txBody>
      </p:sp>
      <p:sp>
        <p:nvSpPr>
          <p:cNvPr id="3" name="Content Placeholder 2"/>
          <p:cNvSpPr>
            <a:spLocks noGrp="1"/>
          </p:cNvSpPr>
          <p:nvPr>
            <p:ph idx="1"/>
          </p:nvPr>
        </p:nvSpPr>
        <p:spPr>
          <a:xfrm>
            <a:off x="1638300" y="244788"/>
            <a:ext cx="8915400" cy="3777622"/>
          </a:xfrm>
        </p:spPr>
        <p:txBody>
          <a:bodyPr/>
          <a:lstStyle/>
          <a:p>
            <a:r>
              <a:rPr lang="en-IN" b="1" dirty="0"/>
              <a:t>Key Animation Techniques</a:t>
            </a:r>
            <a:endParaRPr lang="en-IN" b="1" dirty="0"/>
          </a:p>
          <a:p>
            <a:pPr marL="0" indent="0">
              <a:buNone/>
            </a:pPr>
            <a:r>
              <a:rPr lang="en-IN" dirty="0"/>
              <a:t>Common animation techniques include 2D animation, 3D animation, and stop-motion animation.</a:t>
            </a:r>
            <a:endParaRPr lang="en-IN" dirty="0"/>
          </a:p>
          <a:p>
            <a:endParaRPr lang="en-IN" dirty="0"/>
          </a:p>
        </p:txBody>
      </p:sp>
      <p:sp>
        <p:nvSpPr>
          <p:cNvPr id="5" name="TextBox 4"/>
          <p:cNvSpPr txBox="1"/>
          <p:nvPr/>
        </p:nvSpPr>
        <p:spPr>
          <a:xfrm>
            <a:off x="1925052" y="2551837"/>
            <a:ext cx="6096000" cy="2546082"/>
          </a:xfrm>
          <a:prstGeom prst="rect">
            <a:avLst/>
          </a:prstGeom>
          <a:noFill/>
        </p:spPr>
        <p:txBody>
          <a:bodyPr wrap="square">
            <a:spAutoFit/>
          </a:bodyPr>
          <a:lstStyle/>
          <a:p>
            <a:pPr marL="342900" indent="-342900" algn="l">
              <a:lnSpc>
                <a:spcPct val="150000"/>
              </a:lnSpc>
              <a:buFont typeface="+mj-lt"/>
              <a:buAutoNum type="arabicPeriod"/>
            </a:pPr>
            <a:r>
              <a:rPr lang="en-US" b="0" i="0" dirty="0">
                <a:solidFill>
                  <a:srgbClr val="231F20"/>
                </a:solidFill>
                <a:effectLst/>
                <a:latin typeface="Poppins" panose="00000500000000000000" pitchFamily="2" charset="0"/>
              </a:rPr>
              <a:t>Traditional Animation</a:t>
            </a:r>
            <a:endParaRPr lang="en-US" b="0" i="0" dirty="0">
              <a:solidFill>
                <a:srgbClr val="231F20"/>
              </a:solidFill>
              <a:effectLst/>
              <a:latin typeface="Poppins" panose="00000500000000000000" pitchFamily="2" charset="0"/>
            </a:endParaRPr>
          </a:p>
          <a:p>
            <a:pPr marL="342900" indent="-342900" algn="l">
              <a:lnSpc>
                <a:spcPct val="150000"/>
              </a:lnSpc>
              <a:buFont typeface="+mj-lt"/>
              <a:buAutoNum type="arabicPeriod"/>
            </a:pPr>
            <a:r>
              <a:rPr lang="en-US" dirty="0">
                <a:solidFill>
                  <a:srgbClr val="231F20"/>
                </a:solidFill>
                <a:latin typeface="Poppins" panose="00000500000000000000" pitchFamily="2" charset="0"/>
              </a:rPr>
              <a:t>2D Animation</a:t>
            </a:r>
            <a:endParaRPr lang="en-US" dirty="0">
              <a:solidFill>
                <a:srgbClr val="231F20"/>
              </a:solidFill>
              <a:latin typeface="Poppins" panose="00000500000000000000" pitchFamily="2" charset="0"/>
            </a:endParaRPr>
          </a:p>
          <a:p>
            <a:pPr marL="342900" indent="-342900" algn="l">
              <a:lnSpc>
                <a:spcPct val="150000"/>
              </a:lnSpc>
              <a:buFont typeface="+mj-lt"/>
              <a:buAutoNum type="arabicPeriod"/>
            </a:pPr>
            <a:r>
              <a:rPr lang="en-US" b="0" i="0" dirty="0">
                <a:solidFill>
                  <a:srgbClr val="231F20"/>
                </a:solidFill>
                <a:effectLst/>
                <a:latin typeface="Poppins" panose="00000500000000000000" pitchFamily="2" charset="0"/>
              </a:rPr>
              <a:t>3D Animation</a:t>
            </a:r>
            <a:endParaRPr lang="en-US" b="0" i="0" dirty="0">
              <a:solidFill>
                <a:srgbClr val="231F20"/>
              </a:solidFill>
              <a:effectLst/>
              <a:latin typeface="Poppins" panose="00000500000000000000" pitchFamily="2" charset="0"/>
            </a:endParaRPr>
          </a:p>
          <a:p>
            <a:pPr marL="342900" indent="-342900" algn="l">
              <a:lnSpc>
                <a:spcPct val="150000"/>
              </a:lnSpc>
              <a:buFont typeface="+mj-lt"/>
              <a:buAutoNum type="arabicPeriod"/>
            </a:pPr>
            <a:r>
              <a:rPr lang="en-US" dirty="0">
                <a:solidFill>
                  <a:srgbClr val="231F20"/>
                </a:solidFill>
                <a:latin typeface="Poppins" panose="00000500000000000000" pitchFamily="2" charset="0"/>
              </a:rPr>
              <a:t>Motion Capture</a:t>
            </a:r>
            <a:endParaRPr lang="en-US" dirty="0">
              <a:solidFill>
                <a:srgbClr val="231F20"/>
              </a:solidFill>
              <a:latin typeface="Poppins" panose="00000500000000000000" pitchFamily="2" charset="0"/>
            </a:endParaRPr>
          </a:p>
          <a:p>
            <a:pPr marL="342900" indent="-342900" algn="l">
              <a:lnSpc>
                <a:spcPct val="150000"/>
              </a:lnSpc>
              <a:buFont typeface="+mj-lt"/>
              <a:buAutoNum type="arabicPeriod"/>
            </a:pPr>
            <a:r>
              <a:rPr lang="en-US" b="0" i="0" dirty="0">
                <a:solidFill>
                  <a:srgbClr val="231F20"/>
                </a:solidFill>
                <a:effectLst/>
                <a:latin typeface="Poppins" panose="00000500000000000000" pitchFamily="2" charset="0"/>
              </a:rPr>
              <a:t>Motion Graphics</a:t>
            </a:r>
            <a:endParaRPr lang="en-US" b="0" i="0" dirty="0">
              <a:solidFill>
                <a:srgbClr val="231F20"/>
              </a:solidFill>
              <a:effectLst/>
              <a:latin typeface="Poppins" panose="00000500000000000000" pitchFamily="2" charset="0"/>
            </a:endParaRPr>
          </a:p>
          <a:p>
            <a:pPr marL="342900" indent="-342900" algn="l">
              <a:lnSpc>
                <a:spcPct val="150000"/>
              </a:lnSpc>
              <a:buFont typeface="+mj-lt"/>
              <a:buAutoNum type="arabicPeriod"/>
            </a:pPr>
            <a:r>
              <a:rPr lang="en-US" dirty="0">
                <a:solidFill>
                  <a:srgbClr val="231F20"/>
                </a:solidFill>
                <a:latin typeface="Poppins" panose="00000500000000000000" pitchFamily="2" charset="0"/>
              </a:rPr>
              <a:t>Stop Motion</a:t>
            </a:r>
            <a:endParaRPr lang="en-IN" b="0" i="0" dirty="0">
              <a:solidFill>
                <a:srgbClr val="231F20"/>
              </a:solidFill>
              <a:effectLst/>
              <a:latin typeface="Poppins" panose="00000500000000000000" pitchFamily="2" charset="0"/>
            </a:endParaRPr>
          </a:p>
        </p:txBody>
      </p:sp>
      <p:pic>
        <p:nvPicPr>
          <p:cNvPr id="6" name="Picture 5"/>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319310"/>
            <a:ext cx="8911687" cy="1280890"/>
          </a:xfrm>
        </p:spPr>
        <p:txBody>
          <a:bodyPr>
            <a:normAutofit fontScale="90000"/>
          </a:bodyPr>
          <a:lstStyle/>
          <a:p>
            <a:r>
              <a:rPr lang="en-US" dirty="0"/>
              <a:t>Tips for Integrating Animation Effectively</a:t>
            </a:r>
            <a:br>
              <a:rPr lang="en-US" dirty="0"/>
            </a:br>
            <a:endParaRPr lang="en-IN" dirty="0"/>
          </a:p>
        </p:txBody>
      </p:sp>
      <p:sp>
        <p:nvSpPr>
          <p:cNvPr id="5" name="Rectangle: Rounded Corners 4"/>
          <p:cNvSpPr/>
          <p:nvPr/>
        </p:nvSpPr>
        <p:spPr>
          <a:xfrm>
            <a:off x="1640156" y="1235243"/>
            <a:ext cx="9224211" cy="1427746"/>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b="1" dirty="0">
              <a:solidFill>
                <a:schemeClr val="accent1"/>
              </a:solidFill>
            </a:endParaRPr>
          </a:p>
          <a:p>
            <a:pPr>
              <a:lnSpc>
                <a:spcPct val="150000"/>
              </a:lnSpc>
            </a:pPr>
            <a:r>
              <a:rPr lang="en-US" b="1" dirty="0">
                <a:solidFill>
                  <a:schemeClr val="accent1"/>
                </a:solidFill>
              </a:rPr>
              <a:t>Purposeful Animation Use</a:t>
            </a:r>
            <a:endParaRPr lang="en-US" b="1" dirty="0">
              <a:solidFill>
                <a:schemeClr val="accent1"/>
              </a:solidFill>
            </a:endParaRPr>
          </a:p>
          <a:p>
            <a:pPr>
              <a:lnSpc>
                <a:spcPct val="150000"/>
              </a:lnSpc>
            </a:pPr>
            <a:r>
              <a:rPr lang="en-US" dirty="0">
                <a:solidFill>
                  <a:schemeClr val="accent1"/>
                </a:solidFill>
              </a:rPr>
              <a:t>Ensure that animations serve a clear purpose in your presentation, such as emphasizing key points or illustrating complex concepts.</a:t>
            </a:r>
            <a:endParaRPr lang="en-US" dirty="0">
              <a:solidFill>
                <a:schemeClr val="accent1"/>
              </a:solidFill>
            </a:endParaRPr>
          </a:p>
          <a:p>
            <a:pPr algn="ctr">
              <a:lnSpc>
                <a:spcPct val="150000"/>
              </a:lnSpc>
            </a:pPr>
            <a:endParaRPr lang="en-IN" dirty="0">
              <a:solidFill>
                <a:schemeClr val="accent1"/>
              </a:solidFill>
            </a:endParaRPr>
          </a:p>
        </p:txBody>
      </p:sp>
      <p:sp>
        <p:nvSpPr>
          <p:cNvPr id="6" name="Rectangle: Rounded Corners 5"/>
          <p:cNvSpPr/>
          <p:nvPr/>
        </p:nvSpPr>
        <p:spPr>
          <a:xfrm>
            <a:off x="1640156" y="2975810"/>
            <a:ext cx="9224211" cy="1564106"/>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accent1"/>
                </a:solidFill>
              </a:rPr>
              <a:t>Maintain Consistency</a:t>
            </a:r>
            <a:endParaRPr lang="en-US" b="1" dirty="0">
              <a:solidFill>
                <a:schemeClr val="accent1"/>
              </a:solidFill>
            </a:endParaRPr>
          </a:p>
          <a:p>
            <a:pPr>
              <a:lnSpc>
                <a:spcPct val="150000"/>
              </a:lnSpc>
            </a:pPr>
            <a:r>
              <a:rPr lang="en-US" dirty="0">
                <a:solidFill>
                  <a:schemeClr val="accent1"/>
                </a:solidFill>
              </a:rPr>
              <a:t>Use a consistent style and pacing for animations throughout the presentation to create a cohesive experience.</a:t>
            </a:r>
            <a:endParaRPr lang="en-US" dirty="0">
              <a:solidFill>
                <a:schemeClr val="accent1"/>
              </a:solidFill>
            </a:endParaRPr>
          </a:p>
        </p:txBody>
      </p:sp>
      <p:sp>
        <p:nvSpPr>
          <p:cNvPr id="7" name="Rectangle: Rounded Corners 6"/>
          <p:cNvSpPr/>
          <p:nvPr/>
        </p:nvSpPr>
        <p:spPr>
          <a:xfrm>
            <a:off x="1640156" y="4863821"/>
            <a:ext cx="9224211" cy="1564106"/>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accent1"/>
                </a:solidFill>
              </a:rPr>
              <a:t>Test for Technical Issues</a:t>
            </a:r>
            <a:endParaRPr lang="en-US" b="1" dirty="0">
              <a:solidFill>
                <a:schemeClr val="accent1"/>
              </a:solidFill>
            </a:endParaRPr>
          </a:p>
          <a:p>
            <a:pPr>
              <a:lnSpc>
                <a:spcPct val="150000"/>
              </a:lnSpc>
            </a:pPr>
            <a:r>
              <a:rPr lang="en-US" dirty="0">
                <a:solidFill>
                  <a:schemeClr val="accent1"/>
                </a:solidFill>
              </a:rPr>
              <a:t>Always test animations on the actual presentation equipment beforehand to avoid technical glitches during delivery.</a:t>
            </a:r>
            <a:endParaRPr lang="en-US" dirty="0">
              <a:solidFill>
                <a:schemeClr val="accent1"/>
              </a:solidFill>
            </a:endParaRPr>
          </a:p>
        </p:txBody>
      </p:sp>
      <p:pic>
        <p:nvPicPr>
          <p:cNvPr id="8" name="Picture 7"/>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Practicing Your Delivery</a:t>
            </a:r>
            <a:br>
              <a:rPr lang="en-IN" dirty="0"/>
            </a:br>
            <a:endParaRPr lang="en-IN" dirty="0"/>
          </a:p>
        </p:txBody>
      </p:sp>
      <p:sp>
        <p:nvSpPr>
          <p:cNvPr id="3" name="Content Placeholder 2"/>
          <p:cNvSpPr>
            <a:spLocks noGrp="1"/>
          </p:cNvSpPr>
          <p:nvPr>
            <p:ph idx="1"/>
          </p:nvPr>
        </p:nvSpPr>
        <p:spPr>
          <a:xfrm>
            <a:off x="6096000" y="2133600"/>
            <a:ext cx="5408612" cy="3777622"/>
          </a:xfrm>
        </p:spPr>
        <p:txBody>
          <a:bodyPr/>
          <a:lstStyle/>
          <a:p>
            <a:r>
              <a:rPr lang="en-US" dirty="0"/>
              <a:t>Practice is essential for a confident delivery. Rehearse your presentation multiple times, focusing on your tone, body language, and timing. This preparation will help reduce anxiety and improve your overall performance.</a:t>
            </a:r>
            <a:endParaRPr lang="en-US" dirty="0"/>
          </a:p>
          <a:p>
            <a:r>
              <a:rPr lang="en-US" dirty="0"/>
              <a:t>Involve your audience by asking questions, encouraging participation, and using interactive elements. This fosters a connection and keeps them engaged throughout your presentation, making it more impactful.</a:t>
            </a:r>
            <a:endParaRPr lang="en-US" dirty="0"/>
          </a:p>
          <a:p>
            <a:endParaRPr lang="en-IN" dirty="0"/>
          </a:p>
        </p:txBody>
      </p:sp>
      <p:pic>
        <p:nvPicPr>
          <p:cNvPr id="5" name="Picture 4"/>
          <p:cNvPicPr>
            <a:picLocks noChangeAspect="1"/>
          </p:cNvPicPr>
          <p:nvPr/>
        </p:nvPicPr>
        <p:blipFill>
          <a:blip r:embed="rId1"/>
          <a:stretch>
            <a:fillRect/>
          </a:stretch>
        </p:blipFill>
        <p:spPr>
          <a:xfrm>
            <a:off x="449178" y="1264555"/>
            <a:ext cx="5358063" cy="4953001"/>
          </a:xfrm>
          <a:prstGeom prst="rect">
            <a:avLst/>
          </a:prstGeom>
        </p:spPr>
      </p:pic>
      <p:pic>
        <p:nvPicPr>
          <p:cNvPr id="4" name="Picture 3"/>
          <p:cNvPicPr>
            <a:picLocks noChangeAspect="1"/>
          </p:cNvPicPr>
          <p:nvPr/>
        </p:nvPicPr>
        <p:blipFill>
          <a:blip r:embed="rId2"/>
          <a:stretch>
            <a:fillRect/>
          </a:stretch>
        </p:blipFill>
        <p:spPr>
          <a:xfrm>
            <a:off x="10433462" y="5810895"/>
            <a:ext cx="1774036" cy="10502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143" y="1611086"/>
            <a:ext cx="9327469" cy="3166295"/>
          </a:xfrm>
        </p:spPr>
        <p:txBody>
          <a:bodyPr>
            <a:noAutofit/>
          </a:bodyPr>
          <a:lstStyle/>
          <a:p>
            <a:r>
              <a:rPr lang="en-US" sz="4000" dirty="0"/>
              <a:t>Mastering Presentation Skills: Strategies, Visual Aids, and Engaging Animations for Audience Impact</a:t>
            </a:r>
            <a:br>
              <a:rPr lang="en-US" sz="4000" dirty="0"/>
            </a:br>
            <a:endParaRPr lang="en-IN" sz="4000" dirty="0"/>
          </a:p>
        </p:txBody>
      </p:sp>
      <p:pic>
        <p:nvPicPr>
          <p:cNvPr id="3" name="Picture 2"/>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Q&amp;A Sessions</a:t>
            </a:r>
            <a:br>
              <a:rPr lang="en-IN" dirty="0"/>
            </a:br>
            <a:endParaRPr lang="en-IN" dirty="0"/>
          </a:p>
        </p:txBody>
      </p:sp>
      <p:sp>
        <p:nvSpPr>
          <p:cNvPr id="3" name="Content Placeholder 2"/>
          <p:cNvSpPr>
            <a:spLocks noGrp="1"/>
          </p:cNvSpPr>
          <p:nvPr>
            <p:ph idx="1"/>
          </p:nvPr>
        </p:nvSpPr>
        <p:spPr/>
        <p:txBody>
          <a:bodyPr/>
          <a:lstStyle/>
          <a:p>
            <a:r>
              <a:rPr lang="en-US" dirty="0"/>
              <a:t>Prepare for questions from your audience by anticipating common inquiries. Responding thoughtfully shows your expertise and builds credibility, making your audience feel valued and heard.</a:t>
            </a:r>
            <a:endParaRPr lang="en-US" dirty="0"/>
          </a:p>
          <a:p>
            <a:r>
              <a:rPr lang="en-US" dirty="0"/>
              <a:t>After your presentation, seek feedback to identify strengths and areas for improvement. Constructive criticism can help you refine your skills and enhance future presentations, making you a more effective communicator.</a:t>
            </a:r>
            <a:endParaRPr lang="en-US" dirty="0"/>
          </a:p>
          <a:p>
            <a:endParaRPr lang="en-IN" dirty="0"/>
          </a:p>
        </p:txBody>
      </p:sp>
      <p:pic>
        <p:nvPicPr>
          <p:cNvPr id="5" name="Picture 4"/>
          <p:cNvPicPr>
            <a:picLocks noChangeAspect="1"/>
          </p:cNvPicPr>
          <p:nvPr/>
        </p:nvPicPr>
        <p:blipFill>
          <a:blip r:embed="rId1"/>
          <a:stretch>
            <a:fillRect/>
          </a:stretch>
        </p:blipFill>
        <p:spPr>
          <a:xfrm>
            <a:off x="0" y="4630157"/>
            <a:ext cx="12192000" cy="2227843"/>
          </a:xfrm>
          <a:prstGeom prst="rect">
            <a:avLst/>
          </a:prstGeom>
        </p:spPr>
      </p:pic>
      <p:pic>
        <p:nvPicPr>
          <p:cNvPr id="4" name="Picture 3"/>
          <p:cNvPicPr>
            <a:picLocks noChangeAspect="1"/>
          </p:cNvPicPr>
          <p:nvPr/>
        </p:nvPicPr>
        <p:blipFill>
          <a:blip r:embed="rId2"/>
          <a:stretch>
            <a:fillRect/>
          </a:stretch>
        </p:blipFill>
        <p:spPr>
          <a:xfrm>
            <a:off x="10433462" y="5810895"/>
            <a:ext cx="1774036" cy="10502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494" y="608068"/>
            <a:ext cx="8911687" cy="1280890"/>
          </a:xfrm>
        </p:spPr>
        <p:txBody>
          <a:bodyPr/>
          <a:lstStyle/>
          <a:p>
            <a:r>
              <a:rPr lang="en-IN" dirty="0"/>
              <a:t> Key Takeaways</a:t>
            </a:r>
            <a:br>
              <a:rPr lang="en-IN" dirty="0"/>
            </a:br>
            <a:endParaRPr lang="en-IN" dirty="0"/>
          </a:p>
        </p:txBody>
      </p:sp>
      <p:sp>
        <p:nvSpPr>
          <p:cNvPr id="3" name="Content Placeholder 2"/>
          <p:cNvSpPr>
            <a:spLocks noGrp="1"/>
          </p:cNvSpPr>
          <p:nvPr>
            <p:ph idx="1"/>
          </p:nvPr>
        </p:nvSpPr>
        <p:spPr/>
        <p:txBody>
          <a:bodyPr/>
          <a:lstStyle/>
          <a:p>
            <a:pPr>
              <a:lnSpc>
                <a:spcPct val="150000"/>
              </a:lnSpc>
            </a:pPr>
            <a:r>
              <a:rPr lang="en-US" dirty="0"/>
              <a:t>Mastering presentation skills involves understanding your audience, structuring your content effectively, and using visual aids and animations wisely.</a:t>
            </a:r>
            <a:endParaRPr lang="en-US" dirty="0"/>
          </a:p>
          <a:p>
            <a:pPr>
              <a:lnSpc>
                <a:spcPct val="150000"/>
              </a:lnSpc>
            </a:pPr>
            <a:r>
              <a:rPr lang="en-US" dirty="0"/>
              <a:t> With practice and feedback, you can enhance your delivery and make a lasting impact.</a:t>
            </a:r>
            <a:endParaRPr lang="en-US" dirty="0"/>
          </a:p>
          <a:p>
            <a:pPr>
              <a:lnSpc>
                <a:spcPct val="150000"/>
              </a:lnSpc>
            </a:pPr>
            <a:endParaRPr lang="en-IN"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1</a:t>
            </a:r>
            <a:endParaRPr lang="en-US"/>
          </a:p>
        </p:txBody>
      </p:sp>
      <p:sp>
        <p:nvSpPr>
          <p:cNvPr id="5" name="Content Placeholder 4"/>
          <p:cNvSpPr>
            <a:spLocks noGrp="1"/>
          </p:cNvSpPr>
          <p:nvPr>
            <p:ph idx="1"/>
          </p:nvPr>
        </p:nvSpPr>
        <p:spPr>
          <a:xfrm>
            <a:off x="1730375" y="1539875"/>
            <a:ext cx="9096375" cy="3777615"/>
          </a:xfrm>
        </p:spPr>
        <p:txBody>
          <a:bodyPr/>
          <a:p>
            <a:pPr marL="0" indent="0">
              <a:buNone/>
            </a:pPr>
            <a:r>
              <a:rPr lang="en-US"/>
              <a:t>Do feel free to interrupt me if you've any questions - This sentence should be ideally said during which part of the presentation?</a:t>
            </a:r>
            <a:endParaRPr lang="en-US"/>
          </a:p>
          <a:p>
            <a:pPr marL="0" indent="0">
              <a:buNone/>
            </a:pPr>
            <a:endParaRPr lang="en-US"/>
          </a:p>
          <a:p>
            <a:pPr>
              <a:lnSpc>
                <a:spcPct val="150000"/>
              </a:lnSpc>
              <a:buFont typeface="+mj-lt"/>
              <a:buAutoNum type="alphaUcPeriod"/>
            </a:pPr>
            <a:r>
              <a:rPr lang="en-US"/>
              <a:t>Introduction</a:t>
            </a:r>
            <a:endParaRPr lang="en-US"/>
          </a:p>
          <a:p>
            <a:pPr>
              <a:lnSpc>
                <a:spcPct val="150000"/>
              </a:lnSpc>
              <a:buFont typeface="+mj-lt"/>
              <a:buAutoNum type="alphaUcPeriod"/>
            </a:pPr>
            <a:r>
              <a:rPr lang="en-US"/>
              <a:t>Main idea</a:t>
            </a:r>
            <a:endParaRPr lang="en-US"/>
          </a:p>
          <a:p>
            <a:pPr>
              <a:lnSpc>
                <a:spcPct val="150000"/>
              </a:lnSpc>
              <a:buFont typeface="+mj-lt"/>
              <a:buAutoNum type="alphaUcPeriod"/>
            </a:pPr>
            <a:r>
              <a:rPr lang="en-US"/>
              <a:t>Explanation</a:t>
            </a:r>
            <a:endParaRPr lang="en-US"/>
          </a:p>
          <a:p>
            <a:pPr>
              <a:lnSpc>
                <a:spcPct val="150000"/>
              </a:lnSpc>
              <a:buFont typeface="+mj-lt"/>
              <a:buAutoNum type="alphaUcPeriod"/>
            </a:pPr>
            <a:r>
              <a:rPr lang="en-US"/>
              <a:t>Conclusion</a:t>
            </a:r>
            <a:endParaRPr lang="en-US"/>
          </a:p>
        </p:txBody>
      </p:sp>
      <p:pic>
        <p:nvPicPr>
          <p:cNvPr id="6" name="Picture 5"/>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2</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___________ should be well structured, divided up logically, with plenty of carefully spaced visuals.</a:t>
            </a:r>
            <a:endParaRPr lang="en-US"/>
          </a:p>
          <a:p>
            <a:pPr marL="0" indent="0">
              <a:buNone/>
            </a:pPr>
            <a:endParaRPr lang="en-US"/>
          </a:p>
          <a:p>
            <a:pPr>
              <a:lnSpc>
                <a:spcPct val="150000"/>
              </a:lnSpc>
              <a:buFont typeface="+mj-lt"/>
              <a:buAutoNum type="alphaUcPeriod"/>
            </a:pPr>
            <a:r>
              <a:rPr lang="en-US"/>
              <a:t>Introduction</a:t>
            </a:r>
            <a:endParaRPr lang="en-US"/>
          </a:p>
          <a:p>
            <a:pPr>
              <a:lnSpc>
                <a:spcPct val="150000"/>
              </a:lnSpc>
              <a:buFont typeface="+mj-lt"/>
              <a:buAutoNum type="alphaUcPeriod"/>
            </a:pPr>
            <a:r>
              <a:rPr lang="en-US"/>
              <a:t>Body of the presentation</a:t>
            </a:r>
            <a:endParaRPr lang="en-US"/>
          </a:p>
          <a:p>
            <a:pPr>
              <a:lnSpc>
                <a:spcPct val="150000"/>
              </a:lnSpc>
              <a:buFont typeface="+mj-lt"/>
              <a:buAutoNum type="alphaUcPeriod"/>
            </a:pPr>
            <a:r>
              <a:rPr lang="en-US"/>
              <a:t>Conclusion</a:t>
            </a:r>
            <a:endParaRPr lang="en-US"/>
          </a:p>
          <a:p>
            <a:pPr>
              <a:lnSpc>
                <a:spcPct val="150000"/>
              </a:lnSpc>
              <a:buFont typeface="+mj-lt"/>
              <a:buAutoNum type="alphaUcPeriod"/>
            </a:pPr>
            <a:r>
              <a:rPr lang="en-US"/>
              <a:t>None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3</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If someone challenges your viewpoint in the presentation, what should be the ideal way of responding?</a:t>
            </a:r>
            <a:endParaRPr lang="en-US"/>
          </a:p>
          <a:p>
            <a:pPr marL="0" indent="0">
              <a:buNone/>
            </a:pPr>
            <a:endParaRPr lang="en-US"/>
          </a:p>
          <a:p>
            <a:pPr>
              <a:buFont typeface="+mj-lt"/>
              <a:buAutoNum type="alphaUcPeriod"/>
            </a:pPr>
            <a:r>
              <a:rPr lang="en-US"/>
              <a:t>Glare at the person</a:t>
            </a:r>
            <a:endParaRPr lang="en-US"/>
          </a:p>
          <a:p>
            <a:pPr>
              <a:buFont typeface="+mj-lt"/>
              <a:buAutoNum type="alphaUcPeriod"/>
            </a:pPr>
            <a:r>
              <a:rPr lang="en-US"/>
              <a:t>Remain polite and answer calmly</a:t>
            </a:r>
            <a:endParaRPr lang="en-US"/>
          </a:p>
          <a:p>
            <a:pPr>
              <a:buFont typeface="+mj-lt"/>
              <a:buAutoNum type="alphaUcPeriod"/>
            </a:pPr>
            <a:r>
              <a:rPr lang="en-US"/>
              <a:t>Refuse to acknowledge</a:t>
            </a:r>
            <a:endParaRPr lang="en-US"/>
          </a:p>
          <a:p>
            <a:pPr>
              <a:buFont typeface="+mj-lt"/>
              <a:buAutoNum type="alphaUcPeriod"/>
            </a:pPr>
            <a:r>
              <a:rPr lang="en-US"/>
              <a:t>None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4</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Which among the following is appropriate while presenting a topic?</a:t>
            </a:r>
            <a:endParaRPr lang="en-US"/>
          </a:p>
          <a:p>
            <a:pPr marL="0" indent="0">
              <a:buNone/>
            </a:pPr>
            <a:endParaRPr lang="en-US"/>
          </a:p>
          <a:p>
            <a:pPr>
              <a:buFont typeface="+mj-lt"/>
              <a:buAutoNum type="alphaUcPeriod"/>
            </a:pPr>
            <a:r>
              <a:rPr lang="en-US"/>
              <a:t>Read from the PPT only.</a:t>
            </a:r>
            <a:endParaRPr lang="en-US"/>
          </a:p>
          <a:p>
            <a:pPr>
              <a:buFont typeface="+mj-lt"/>
              <a:buAutoNum type="alphaUcPeriod"/>
            </a:pPr>
            <a:r>
              <a:rPr lang="en-US"/>
              <a:t>Carry a small chit for clues and keep glancing at the PPT</a:t>
            </a:r>
            <a:endParaRPr lang="en-US"/>
          </a:p>
          <a:p>
            <a:pPr>
              <a:buFont typeface="+mj-lt"/>
              <a:buAutoNum type="alphaUcPeriod"/>
            </a:pPr>
            <a:r>
              <a:rPr lang="en-US"/>
              <a:t>Show videos alone</a:t>
            </a:r>
            <a:endParaRPr lang="en-US"/>
          </a:p>
          <a:p>
            <a:pPr>
              <a:buFont typeface="+mj-lt"/>
              <a:buAutoNum type="alphaUcPeriod"/>
            </a:pPr>
            <a:r>
              <a:rPr lang="en-US"/>
              <a:t>None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5</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The phrase, "I therefore suggest the following strategy" - is ideally said at ________ stage of the presentation.</a:t>
            </a:r>
            <a:endParaRPr lang="en-US"/>
          </a:p>
          <a:p>
            <a:pPr>
              <a:buFont typeface="+mj-lt"/>
              <a:buAutoNum type="alphaUcPeriod"/>
            </a:pPr>
            <a:endParaRPr lang="en-US"/>
          </a:p>
          <a:p>
            <a:pPr>
              <a:buFont typeface="+mj-lt"/>
              <a:buAutoNum type="alphaUcPeriod"/>
            </a:pPr>
            <a:r>
              <a:rPr lang="en-US"/>
              <a:t>Introduction</a:t>
            </a:r>
            <a:endParaRPr lang="en-US"/>
          </a:p>
          <a:p>
            <a:pPr>
              <a:buFont typeface="+mj-lt"/>
              <a:buAutoNum type="alphaUcPeriod"/>
            </a:pPr>
            <a:r>
              <a:rPr lang="en-US"/>
              <a:t>Main idea of the presentation</a:t>
            </a:r>
            <a:endParaRPr lang="en-US"/>
          </a:p>
          <a:p>
            <a:pPr>
              <a:buFont typeface="+mj-lt"/>
              <a:buAutoNum type="alphaUcPeriod"/>
            </a:pPr>
            <a:r>
              <a:rPr lang="en-US"/>
              <a:t>Conclusion</a:t>
            </a:r>
            <a:endParaRPr lang="en-US"/>
          </a:p>
          <a:p>
            <a:pPr>
              <a:buFont typeface="+mj-lt"/>
              <a:buAutoNum type="alphaUcPeriod"/>
            </a:pPr>
            <a:r>
              <a:rPr lang="en-US"/>
              <a:t>None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6</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_____________ is an ideal time for you to clarify your audience's doubts on the subject.</a:t>
            </a:r>
            <a:endParaRPr lang="en-US"/>
          </a:p>
          <a:p>
            <a:pPr marL="0" indent="0">
              <a:buNone/>
            </a:pPr>
            <a:endParaRPr lang="en-US"/>
          </a:p>
          <a:p>
            <a:pPr>
              <a:buFont typeface="+mj-lt"/>
              <a:buAutoNum type="alphaUcPeriod"/>
            </a:pPr>
            <a:r>
              <a:rPr lang="en-US"/>
              <a:t>The day after the presentation</a:t>
            </a:r>
            <a:endParaRPr lang="en-US"/>
          </a:p>
          <a:p>
            <a:pPr>
              <a:buFont typeface="+mj-lt"/>
              <a:buAutoNum type="alphaUcPeriod"/>
            </a:pPr>
            <a:r>
              <a:rPr lang="en-US"/>
              <a:t>Before you begin the introduction</a:t>
            </a:r>
            <a:endParaRPr lang="en-US"/>
          </a:p>
          <a:p>
            <a:pPr>
              <a:buFont typeface="+mj-lt"/>
              <a:buAutoNum type="alphaUcPeriod"/>
            </a:pPr>
            <a:r>
              <a:rPr lang="en-US"/>
              <a:t>During the presentation</a:t>
            </a:r>
            <a:endParaRPr lang="en-US"/>
          </a:p>
          <a:p>
            <a:pPr>
              <a:buFont typeface="+mj-lt"/>
              <a:buAutoNum type="alphaUcPeriod"/>
            </a:pPr>
            <a:r>
              <a:rPr lang="en-US"/>
              <a:t>Question time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7</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Which of these is a visual aid?</a:t>
            </a:r>
            <a:endParaRPr lang="en-US"/>
          </a:p>
          <a:p>
            <a:pPr marL="0" indent="0">
              <a:buNone/>
            </a:pPr>
            <a:endParaRPr lang="en-US"/>
          </a:p>
          <a:p>
            <a:pPr>
              <a:buFont typeface="+mj-lt"/>
              <a:buAutoNum type="alphaUcPeriod"/>
            </a:pPr>
            <a:r>
              <a:rPr lang="en-US"/>
              <a:t>Flip charts</a:t>
            </a:r>
            <a:endParaRPr lang="en-US"/>
          </a:p>
          <a:p>
            <a:pPr>
              <a:buFont typeface="+mj-lt"/>
              <a:buAutoNum type="alphaUcPeriod"/>
            </a:pPr>
            <a:r>
              <a:rPr lang="en-US"/>
              <a:t>Overhead Transparencies</a:t>
            </a:r>
            <a:endParaRPr lang="en-US"/>
          </a:p>
          <a:p>
            <a:pPr>
              <a:buFont typeface="+mj-lt"/>
              <a:buAutoNum type="alphaUcPeriod"/>
            </a:pPr>
            <a:r>
              <a:rPr lang="en-US"/>
              <a:t>Video tapes</a:t>
            </a:r>
            <a:endParaRPr lang="en-US"/>
          </a:p>
          <a:p>
            <a:pPr>
              <a:buFont typeface="+mj-lt"/>
              <a:buAutoNum type="alphaUcPeriod"/>
            </a:pPr>
            <a:r>
              <a:rPr lang="en-US"/>
              <a:t>All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11350" y="624205"/>
            <a:ext cx="9592945" cy="673735"/>
          </a:xfrm>
        </p:spPr>
        <p:txBody>
          <a:bodyPr/>
          <a:p>
            <a:r>
              <a:rPr lang="en-US"/>
              <a:t>QUESTION 8</a:t>
            </a:r>
            <a:endParaRPr lang="en-US"/>
          </a:p>
        </p:txBody>
      </p:sp>
      <p:sp>
        <p:nvSpPr>
          <p:cNvPr id="5" name="Content Placeholder 4"/>
          <p:cNvSpPr>
            <a:spLocks noGrp="1"/>
          </p:cNvSpPr>
          <p:nvPr>
            <p:ph idx="1"/>
          </p:nvPr>
        </p:nvSpPr>
        <p:spPr>
          <a:xfrm>
            <a:off x="1911667" y="1539875"/>
            <a:ext cx="8915400" cy="3777622"/>
          </a:xfrm>
        </p:spPr>
        <p:txBody>
          <a:bodyPr/>
          <a:p>
            <a:pPr marL="0" indent="0">
              <a:buNone/>
            </a:pPr>
            <a:r>
              <a:rPr lang="en-US"/>
              <a:t>Visual aids are for ___________ purpose.</a:t>
            </a:r>
            <a:endParaRPr lang="en-US"/>
          </a:p>
          <a:p>
            <a:pPr marL="0" indent="0">
              <a:buNone/>
            </a:pPr>
            <a:endParaRPr lang="en-US"/>
          </a:p>
          <a:p>
            <a:pPr>
              <a:buFont typeface="+mj-lt"/>
              <a:buAutoNum type="alphaUcPeriod"/>
            </a:pPr>
            <a:r>
              <a:rPr lang="en-US"/>
              <a:t>Illustrative</a:t>
            </a:r>
            <a:endParaRPr lang="en-US"/>
          </a:p>
          <a:p>
            <a:pPr>
              <a:buFont typeface="+mj-lt"/>
              <a:buAutoNum type="alphaUcPeriod"/>
            </a:pPr>
            <a:r>
              <a:rPr lang="en-US"/>
              <a:t>Decorative</a:t>
            </a:r>
            <a:endParaRPr lang="en-US"/>
          </a:p>
          <a:p>
            <a:pPr>
              <a:buFont typeface="+mj-lt"/>
              <a:buAutoNum type="alphaUcPeriod"/>
            </a:pPr>
            <a:r>
              <a:rPr lang="en-US"/>
              <a:t>Rhetorical</a:t>
            </a:r>
            <a:endParaRPr lang="en-US"/>
          </a:p>
          <a:p>
            <a:pPr>
              <a:buFont typeface="+mj-lt"/>
              <a:buAutoNum type="alphaUcPeriod"/>
            </a:pPr>
            <a:r>
              <a:rPr lang="en-US"/>
              <a:t>None of these</a:t>
            </a:r>
            <a:endParaRPr lang="en-US"/>
          </a:p>
        </p:txBody>
      </p:sp>
      <p:pic>
        <p:nvPicPr>
          <p:cNvPr id="2" name="Picture 1"/>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4224" y="2418348"/>
            <a:ext cx="8915399" cy="2262781"/>
          </a:xfrm>
        </p:spPr>
        <p:txBody>
          <a:bodyPr>
            <a:noAutofit/>
          </a:bodyPr>
          <a:lstStyle/>
          <a:p>
            <a:pPr>
              <a:lnSpc>
                <a:spcPct val="150000"/>
              </a:lnSpc>
            </a:pPr>
            <a:r>
              <a:rPr lang="en-US" sz="2400" dirty="0"/>
              <a:t>1. The Importance of Strategic Presentations</a:t>
            </a:r>
            <a:br>
              <a:rPr lang="en-US" sz="2400" dirty="0"/>
            </a:br>
            <a:r>
              <a:rPr lang="en-US" sz="2400" dirty="0"/>
              <a:t>2. Visual Aids</a:t>
            </a:r>
            <a:br>
              <a:rPr lang="en-US" sz="2400" dirty="0"/>
            </a:br>
            <a:r>
              <a:rPr lang="en-US" sz="2400" dirty="0"/>
              <a:t>3. Utilizing Animation to Captivate Your Audience</a:t>
            </a:r>
            <a:br>
              <a:rPr lang="en-US" sz="2400" dirty="0"/>
            </a:br>
            <a:endParaRPr lang="en-IN" sz="2400" dirty="0"/>
          </a:p>
        </p:txBody>
      </p:sp>
      <p:sp>
        <p:nvSpPr>
          <p:cNvPr id="3" name="Subtitle 2"/>
          <p:cNvSpPr>
            <a:spLocks noGrp="1"/>
          </p:cNvSpPr>
          <p:nvPr>
            <p:ph type="subTitle" idx="1"/>
          </p:nvPr>
        </p:nvSpPr>
        <p:spPr>
          <a:xfrm>
            <a:off x="510925" y="1855206"/>
            <a:ext cx="1847265" cy="1126283"/>
          </a:xfrm>
        </p:spPr>
        <p:txBody>
          <a:bodyPr>
            <a:normAutofit/>
          </a:bodyPr>
          <a:lstStyle/>
          <a:p>
            <a:r>
              <a:rPr lang="en-US" sz="2800" b="1" dirty="0"/>
              <a:t>Content</a:t>
            </a:r>
            <a:endParaRPr lang="en-IN" sz="2800" b="1"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5324" y="1516738"/>
            <a:ext cx="8911687" cy="1280890"/>
          </a:xfrm>
        </p:spPr>
        <p:txBody>
          <a:bodyPr>
            <a:normAutofit/>
          </a:bodyPr>
          <a:lstStyle/>
          <a:p>
            <a:r>
              <a:rPr lang="en-IN" sz="6000" b="1" dirty="0">
                <a:solidFill>
                  <a:schemeClr val="accent1"/>
                </a:solidFill>
              </a:rPr>
              <a:t>       THANK YOU</a:t>
            </a:r>
            <a:endParaRPr lang="en-IN" sz="6000" b="1" dirty="0">
              <a:solidFill>
                <a:schemeClr val="accent1"/>
              </a:solidFill>
            </a:endParaRPr>
          </a:p>
        </p:txBody>
      </p:sp>
      <p:grpSp>
        <p:nvGrpSpPr>
          <p:cNvPr id="4" name="Group 3"/>
          <p:cNvGrpSpPr/>
          <p:nvPr/>
        </p:nvGrpSpPr>
        <p:grpSpPr>
          <a:xfrm flipH="1">
            <a:off x="0" y="1981200"/>
            <a:ext cx="6058173" cy="4876800"/>
            <a:chOff x="7966969" y="2260887"/>
            <a:chExt cx="4225031" cy="4615403"/>
          </a:xfrm>
          <a:solidFill>
            <a:schemeClr val="accent1"/>
          </a:solidFill>
        </p:grpSpPr>
        <p:sp>
          <p:nvSpPr>
            <p:cNvPr id="5" name="Isosceles Triangle 4"/>
            <p:cNvSpPr/>
            <p:nvPr/>
          </p:nvSpPr>
          <p:spPr>
            <a:xfrm>
              <a:off x="8807355" y="4597114"/>
              <a:ext cx="3384645" cy="2279176"/>
            </a:xfrm>
            <a:prstGeom prst="triangl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highlight>
                  <a:srgbClr val="800000"/>
                </a:highlight>
              </a:endParaRPr>
            </a:p>
          </p:txBody>
        </p:sp>
        <p:sp>
          <p:nvSpPr>
            <p:cNvPr id="6" name="Isosceles Triangle 5"/>
            <p:cNvSpPr/>
            <p:nvPr/>
          </p:nvSpPr>
          <p:spPr>
            <a:xfrm rot="16200000">
              <a:off x="7780928" y="2446928"/>
              <a:ext cx="4597113" cy="4225031"/>
            </a:xfrm>
            <a:prstGeom prst="triangl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highlight>
                  <a:srgbClr val="800000"/>
                </a:highlight>
              </a:endParaRPr>
            </a:p>
          </p:txBody>
        </p:sp>
      </p:grpSp>
      <p:pic>
        <p:nvPicPr>
          <p:cNvPr id="7" name="Picture 6"/>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2232" y="128337"/>
            <a:ext cx="6082380" cy="6609347"/>
          </a:xfrm>
        </p:spPr>
        <p:txBody>
          <a:bodyPr>
            <a:noAutofit/>
          </a:bodyPr>
          <a:lstStyle/>
          <a:p>
            <a:pPr>
              <a:lnSpc>
                <a:spcPct val="150000"/>
              </a:lnSpc>
            </a:pPr>
            <a:r>
              <a:rPr lang="en-US" sz="2400" dirty="0">
                <a:latin typeface="Arial" panose="020B0604020202020204" pitchFamily="34" charset="0"/>
                <a:cs typeface="Arial" panose="020B0604020202020204" pitchFamily="34" charset="0"/>
              </a:rPr>
              <a:t>In this presentation, we will explore strategies for mastering your presentation skills. We will cover the importance of visual aids and how to use engaging animations to enhance your message and create a lasting impact on your audience. </a:t>
            </a:r>
            <a:r>
              <a:rPr lang="en-IN" sz="2400" dirty="0">
                <a:latin typeface="Arial" panose="020B0604020202020204" pitchFamily="34" charset="0"/>
                <a:ea typeface="Calibri" panose="020F0502020204030204" pitchFamily="34" charset="0"/>
                <a:cs typeface="Arial" panose="020B0604020202020204" pitchFamily="34" charset="0"/>
              </a:rPr>
              <a:t>To effectively engage your audience, it is crucial to understand their needs and interests. Tailoring your content to resonate with them enhances engagement and ensures that your message is both relevant and impactful.</a:t>
            </a:r>
            <a:br>
              <a:rPr lang="en-IN" sz="2400" dirty="0">
                <a:latin typeface="Arial" panose="020B0604020202020204" pitchFamily="34" charset="0"/>
                <a:ea typeface="Calibri" panose="020F050202020403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endParaRPr lang="en-IN" sz="2400"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1"/>
          <a:stretch>
            <a:fillRect/>
          </a:stretch>
        </p:blipFill>
        <p:spPr>
          <a:xfrm>
            <a:off x="0" y="0"/>
            <a:ext cx="4660232" cy="6858000"/>
          </a:xfrm>
        </p:spPr>
      </p:pic>
      <p:pic>
        <p:nvPicPr>
          <p:cNvPr id="3" name="Picture 2"/>
          <p:cNvPicPr>
            <a:picLocks noChangeAspect="1"/>
          </p:cNvPicPr>
          <p:nvPr/>
        </p:nvPicPr>
        <p:blipFill>
          <a:blip r:embed="rId2"/>
          <a:stretch>
            <a:fillRect/>
          </a:stretch>
        </p:blipFill>
        <p:spPr>
          <a:xfrm>
            <a:off x="10433462" y="5810895"/>
            <a:ext cx="1774036" cy="10502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Structuring Your Presentation</a:t>
            </a:r>
            <a:br>
              <a:rPr lang="en-IN" dirty="0"/>
            </a:br>
            <a:endParaRPr lang="en-IN" dirty="0"/>
          </a:p>
        </p:txBody>
      </p:sp>
      <p:sp>
        <p:nvSpPr>
          <p:cNvPr id="3" name="Content Placeholder 2"/>
          <p:cNvSpPr>
            <a:spLocks noGrp="1"/>
          </p:cNvSpPr>
          <p:nvPr>
            <p:ph idx="1"/>
          </p:nvPr>
        </p:nvSpPr>
        <p:spPr>
          <a:xfrm>
            <a:off x="5454316" y="2133600"/>
            <a:ext cx="5710989" cy="3777622"/>
          </a:xfrm>
        </p:spPr>
        <p:txBody>
          <a:bodyPr/>
          <a:lstStyle/>
          <a:p>
            <a:pPr marL="0" indent="0">
              <a:lnSpc>
                <a:spcPct val="200000"/>
              </a:lnSpc>
              <a:buNone/>
            </a:pPr>
            <a:r>
              <a:rPr lang="en-US" dirty="0">
                <a:latin typeface="Calibri" panose="020F0502020204030204" pitchFamily="34" charset="0"/>
                <a:ea typeface="Calibri" panose="020F0502020204030204" pitchFamily="34" charset="0"/>
                <a:cs typeface="Calibri" panose="020F0502020204030204" pitchFamily="34" charset="0"/>
              </a:rPr>
              <a:t>A well-structured presentation includes a clear introduction, body, and conclusion. This framework helps guide your audience through your message, making it easier for them to follow and retain the information presented.</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200000"/>
              </a:lnSpc>
            </a:pP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1"/>
          <a:stretch>
            <a:fillRect/>
          </a:stretch>
        </p:blipFill>
        <p:spPr>
          <a:xfrm>
            <a:off x="687388" y="1764925"/>
            <a:ext cx="4570857" cy="3777622"/>
          </a:xfrm>
          <a:prstGeom prst="rect">
            <a:avLst/>
          </a:prstGeom>
        </p:spPr>
      </p:pic>
      <p:pic>
        <p:nvPicPr>
          <p:cNvPr id="4" name="Picture 3"/>
          <p:cNvPicPr>
            <a:picLocks noChangeAspect="1"/>
          </p:cNvPicPr>
          <p:nvPr/>
        </p:nvPicPr>
        <p:blipFill>
          <a:blip r:embed="rId2"/>
          <a:stretch>
            <a:fillRect/>
          </a:stretch>
        </p:blipFill>
        <p:spPr>
          <a:xfrm>
            <a:off x="10433462" y="5810895"/>
            <a:ext cx="1774036" cy="1050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885" y="417096"/>
            <a:ext cx="9643728" cy="1026694"/>
          </a:xfrm>
        </p:spPr>
        <p:txBody>
          <a:bodyPr>
            <a:normAutofit fontScale="90000"/>
          </a:bodyPr>
          <a:lstStyle/>
          <a:p>
            <a:r>
              <a:rPr lang="en-IN" dirty="0"/>
              <a:t>COMMON CAUSE OF INEFFECTIVE PRESENTATION</a:t>
            </a:r>
            <a:endParaRPr lang="en-IN" dirty="0"/>
          </a:p>
        </p:txBody>
      </p:sp>
      <p:sp>
        <p:nvSpPr>
          <p:cNvPr id="3" name="Content Placeholder 2"/>
          <p:cNvSpPr>
            <a:spLocks noGrp="1"/>
          </p:cNvSpPr>
          <p:nvPr>
            <p:ph idx="1"/>
          </p:nvPr>
        </p:nvSpPr>
        <p:spPr>
          <a:xfrm>
            <a:off x="1860884" y="1652337"/>
            <a:ext cx="9643728" cy="4258885"/>
          </a:xfrm>
        </p:spPr>
        <p:txBody>
          <a:bodyPr/>
          <a:lstStyle/>
          <a:p>
            <a:pPr>
              <a:buFont typeface="+mj-lt"/>
              <a:buAutoNum type="arabicPeriod"/>
            </a:pPr>
            <a:r>
              <a:rPr lang="en-IN" dirty="0"/>
              <a:t>Failure to motivate the audience</a:t>
            </a:r>
            <a:endParaRPr lang="en-IN" dirty="0"/>
          </a:p>
          <a:p>
            <a:pPr>
              <a:buFont typeface="+mj-lt"/>
              <a:buAutoNum type="arabicPeriod"/>
            </a:pPr>
            <a:r>
              <a:rPr lang="en-IN" dirty="0"/>
              <a:t>Confusing structurer</a:t>
            </a:r>
            <a:endParaRPr lang="en-IN" dirty="0"/>
          </a:p>
          <a:p>
            <a:pPr>
              <a:buFont typeface="+mj-lt"/>
              <a:buAutoNum type="arabicPeriod"/>
            </a:pPr>
            <a:r>
              <a:rPr lang="en-IN" dirty="0"/>
              <a:t>Excessive details</a:t>
            </a:r>
            <a:endParaRPr lang="en-IN" dirty="0"/>
          </a:p>
          <a:p>
            <a:pPr>
              <a:buFont typeface="+mj-lt"/>
              <a:buAutoNum type="arabicPeriod"/>
            </a:pPr>
            <a:r>
              <a:rPr lang="en-IN" dirty="0"/>
              <a:t>Poorly designed slides</a:t>
            </a:r>
            <a:endParaRPr lang="en-IN" dirty="0"/>
          </a:p>
        </p:txBody>
      </p:sp>
      <p:sp>
        <p:nvSpPr>
          <p:cNvPr id="4" name="Title 1"/>
          <p:cNvSpPr txBox="1"/>
          <p:nvPr/>
        </p:nvSpPr>
        <p:spPr>
          <a:xfrm>
            <a:off x="1860884" y="3424989"/>
            <a:ext cx="9643728" cy="1026694"/>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Steps needed to make an effective presentation</a:t>
            </a:r>
            <a:endParaRPr lang="en-IN" dirty="0"/>
          </a:p>
          <a:p>
            <a:endParaRPr lang="en-IN" dirty="0"/>
          </a:p>
          <a:p>
            <a:endParaRPr lang="en-IN" dirty="0"/>
          </a:p>
        </p:txBody>
      </p:sp>
      <p:sp>
        <p:nvSpPr>
          <p:cNvPr id="6" name="TextBox 5"/>
          <p:cNvSpPr txBox="1"/>
          <p:nvPr/>
        </p:nvSpPr>
        <p:spPr>
          <a:xfrm>
            <a:off x="1860884" y="4451683"/>
            <a:ext cx="6096000" cy="2117183"/>
          </a:xfrm>
          <a:prstGeom prst="rect">
            <a:avLst/>
          </a:prstGeom>
          <a:noFill/>
        </p:spPr>
        <p:txBody>
          <a:bodyPr wrap="square">
            <a:spAutoFit/>
          </a:bodyPr>
          <a:lstStyle/>
          <a:p>
            <a:pPr marL="0" indent="0">
              <a:buNone/>
            </a:pPr>
            <a:r>
              <a:rPr lang="en-IN" dirty="0"/>
              <a:t>For delivering an effective presentation we need to take the following steps:</a:t>
            </a:r>
            <a:endParaRPr lang="en-IN" dirty="0"/>
          </a:p>
          <a:p>
            <a:pPr marL="0" indent="0">
              <a:buNone/>
            </a:pPr>
            <a:endParaRPr lang="en-IN" dirty="0"/>
          </a:p>
          <a:p>
            <a:pPr marL="342900" indent="-342900">
              <a:lnSpc>
                <a:spcPct val="150000"/>
              </a:lnSpc>
              <a:buFont typeface="+mj-lt"/>
              <a:buAutoNum type="arabicPeriod"/>
            </a:pPr>
            <a:r>
              <a:rPr lang="en-IN" dirty="0"/>
              <a:t>Planning</a:t>
            </a:r>
            <a:endParaRPr lang="en-IN" dirty="0"/>
          </a:p>
          <a:p>
            <a:pPr marL="342900" indent="-342900">
              <a:lnSpc>
                <a:spcPct val="150000"/>
              </a:lnSpc>
              <a:buFont typeface="+mj-lt"/>
              <a:buAutoNum type="arabicPeriod"/>
            </a:pPr>
            <a:r>
              <a:rPr lang="en-IN" dirty="0"/>
              <a:t>Preparation</a:t>
            </a:r>
            <a:endParaRPr lang="en-IN" dirty="0"/>
          </a:p>
          <a:p>
            <a:pPr marL="342900" indent="-342900">
              <a:lnSpc>
                <a:spcPct val="150000"/>
              </a:lnSpc>
              <a:buFont typeface="+mj-lt"/>
              <a:buAutoNum type="arabicPeriod"/>
            </a:pPr>
            <a:r>
              <a:rPr lang="en-IN" dirty="0"/>
              <a:t>Delivery</a:t>
            </a:r>
            <a:endParaRPr lang="en-IN" dirty="0"/>
          </a:p>
        </p:txBody>
      </p:sp>
      <p:pic>
        <p:nvPicPr>
          <p:cNvPr id="5" name="Picture 4"/>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2127" y="1696453"/>
            <a:ext cx="9948528" cy="1732547"/>
          </a:xfrm>
        </p:spPr>
        <p:txBody>
          <a:bodyPr>
            <a:normAutofit/>
          </a:bodyPr>
          <a:lstStyle/>
          <a:p>
            <a:r>
              <a:rPr lang="en-US" sz="3600" dirty="0"/>
              <a:t>The Importance of Strategic Presentations</a:t>
            </a:r>
            <a:endParaRPr lang="en-IN" sz="3600"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306333"/>
            <a:ext cx="9669528" cy="543899"/>
          </a:xfrm>
        </p:spPr>
        <p:txBody>
          <a:bodyPr>
            <a:noAutofit/>
          </a:bodyPr>
          <a:lstStyle/>
          <a:p>
            <a:r>
              <a:rPr lang="en-US" sz="2800" dirty="0"/>
              <a:t>Understanding the Role of Strategy in Presentations</a:t>
            </a:r>
            <a:endParaRPr lang="en-US" sz="2800" dirty="0"/>
          </a:p>
        </p:txBody>
      </p:sp>
      <p:sp>
        <p:nvSpPr>
          <p:cNvPr id="3" name="Content Placeholder 2"/>
          <p:cNvSpPr>
            <a:spLocks noGrp="1"/>
          </p:cNvSpPr>
          <p:nvPr>
            <p:ph idx="1"/>
          </p:nvPr>
        </p:nvSpPr>
        <p:spPr>
          <a:xfrm>
            <a:off x="1636443" y="1219199"/>
            <a:ext cx="8915400" cy="5332467"/>
          </a:xfrm>
        </p:spPr>
        <p:txBody>
          <a:bodyPr>
            <a:normAutofit fontScale="92500" lnSpcReduction="20000"/>
          </a:bodyPr>
          <a:lstStyle/>
          <a:p>
            <a:pPr>
              <a:lnSpc>
                <a:spcPct val="150000"/>
              </a:lnSpc>
            </a:pPr>
            <a:r>
              <a:rPr lang="en-US" sz="2000" b="1" dirty="0"/>
              <a:t>Defining Strategic Presentation</a:t>
            </a:r>
            <a:endParaRPr lang="en-US" sz="2000" b="1" dirty="0"/>
          </a:p>
          <a:p>
            <a:pPr marL="0" indent="0">
              <a:lnSpc>
                <a:spcPct val="150000"/>
              </a:lnSpc>
              <a:buNone/>
            </a:pPr>
            <a:r>
              <a:rPr lang="en-US" sz="2000" dirty="0"/>
              <a:t>A strategic presentation is designed with clear objectives, ensuring that the content aligns with the audience's needs and expectations for maximum impact and engagement.</a:t>
            </a:r>
            <a:endParaRPr lang="en-US" sz="2000" dirty="0"/>
          </a:p>
          <a:p>
            <a:pPr>
              <a:lnSpc>
                <a:spcPct val="150000"/>
              </a:lnSpc>
            </a:pPr>
            <a:r>
              <a:rPr lang="en-US" sz="2000" b="1" dirty="0"/>
              <a:t>Importance of Audience Analysis</a:t>
            </a:r>
            <a:endParaRPr lang="en-US" sz="2000" b="1" dirty="0"/>
          </a:p>
          <a:p>
            <a:pPr marL="0" indent="0">
              <a:lnSpc>
                <a:spcPct val="150000"/>
              </a:lnSpc>
              <a:buNone/>
            </a:pPr>
            <a:r>
              <a:rPr lang="en-US" sz="2000" dirty="0"/>
              <a:t>Understanding the audience's background, interests, and knowledge level is crucial for tailoring the presentation strategy, enhancing relevance, and fostering connection during delivery.</a:t>
            </a:r>
            <a:endParaRPr lang="en-US" sz="2000" dirty="0"/>
          </a:p>
          <a:p>
            <a:pPr>
              <a:lnSpc>
                <a:spcPct val="150000"/>
              </a:lnSpc>
            </a:pPr>
            <a:r>
              <a:rPr lang="en-US" sz="2000" b="1" dirty="0"/>
              <a:t>Framework for Effective Strategy</a:t>
            </a:r>
            <a:endParaRPr lang="en-US" sz="2000" b="1" dirty="0"/>
          </a:p>
          <a:p>
            <a:pPr marL="0" indent="0">
              <a:lnSpc>
                <a:spcPct val="150000"/>
              </a:lnSpc>
              <a:buNone/>
            </a:pPr>
            <a:r>
              <a:rPr lang="en-US" sz="2000" dirty="0"/>
              <a:t>Implementing a structured framework, such as the PREP method (Point, Reason, Example, Point), can guide presenters in organizing their thoughts and delivering a coherent message that resonates with listeners.</a:t>
            </a:r>
            <a:endParaRPr lang="en-US" sz="2000" dirty="0"/>
          </a:p>
          <a:p>
            <a:pPr marL="0" indent="0">
              <a:lnSpc>
                <a:spcPct val="150000"/>
              </a:lnSpc>
              <a:buNone/>
            </a:pPr>
            <a:endParaRPr lang="en-US" sz="2000" dirty="0"/>
          </a:p>
          <a:p>
            <a:pPr marL="0" indent="0">
              <a:lnSpc>
                <a:spcPct val="150000"/>
              </a:lnSpc>
              <a:buNone/>
            </a:pPr>
            <a:endParaRPr lang="en-US" sz="2000"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043" y="271184"/>
            <a:ext cx="9643728" cy="883848"/>
          </a:xfrm>
        </p:spPr>
        <p:txBody>
          <a:bodyPr>
            <a:normAutofit fontScale="90000"/>
          </a:bodyPr>
          <a:lstStyle/>
          <a:p>
            <a:r>
              <a:rPr lang="en-US" dirty="0"/>
              <a:t>Key Elements of a Strategic Presentation</a:t>
            </a:r>
            <a:br>
              <a:rPr lang="en-US" dirty="0"/>
            </a:br>
            <a:endParaRPr lang="en-IN" dirty="0"/>
          </a:p>
        </p:txBody>
      </p:sp>
      <p:sp>
        <p:nvSpPr>
          <p:cNvPr id="3" name="Content Placeholder 2"/>
          <p:cNvSpPr>
            <a:spLocks noGrp="1"/>
          </p:cNvSpPr>
          <p:nvPr>
            <p:ph idx="1"/>
          </p:nvPr>
        </p:nvSpPr>
        <p:spPr>
          <a:xfrm>
            <a:off x="985001" y="1411704"/>
            <a:ext cx="10372810" cy="4957011"/>
          </a:xfrm>
        </p:spPr>
        <p:txBody>
          <a:bodyPr>
            <a:normAutofit fontScale="92500" lnSpcReduction="20000"/>
          </a:bodyPr>
          <a:lstStyle/>
          <a:p>
            <a:pPr>
              <a:lnSpc>
                <a:spcPct val="160000"/>
              </a:lnSpc>
            </a:pPr>
            <a:r>
              <a:rPr lang="en-US" b="1" dirty="0"/>
              <a:t>Clear Objective Setting</a:t>
            </a:r>
            <a:endParaRPr lang="en-US" b="1" dirty="0"/>
          </a:p>
          <a:p>
            <a:pPr marL="0" indent="0">
              <a:lnSpc>
                <a:spcPct val="160000"/>
              </a:lnSpc>
              <a:buNone/>
            </a:pPr>
            <a:r>
              <a:rPr lang="en-US" dirty="0"/>
              <a:t>Establishing a clear and specific objective is essential for guiding the presentation's direction and ensuring that the audience understands the intended message and desired outcomes.</a:t>
            </a:r>
            <a:endParaRPr lang="en-US" dirty="0"/>
          </a:p>
          <a:p>
            <a:pPr>
              <a:lnSpc>
                <a:spcPct val="160000"/>
              </a:lnSpc>
            </a:pPr>
            <a:r>
              <a:rPr lang="en-US" b="1" dirty="0"/>
              <a:t>Engaging Content Structure</a:t>
            </a:r>
            <a:endParaRPr lang="en-US" b="1" dirty="0"/>
          </a:p>
          <a:p>
            <a:pPr marL="0" indent="0">
              <a:lnSpc>
                <a:spcPct val="160000"/>
              </a:lnSpc>
              <a:buNone/>
            </a:pPr>
            <a:r>
              <a:rPr lang="en-US" dirty="0"/>
              <a:t>Organizing content logically with a strong introduction, informative body, and compelling conclusion helps maintain audience interest and facilitates better retention of information presented.</a:t>
            </a:r>
            <a:endParaRPr lang="en-US" dirty="0"/>
          </a:p>
          <a:p>
            <a:pPr>
              <a:lnSpc>
                <a:spcPct val="160000"/>
              </a:lnSpc>
            </a:pPr>
            <a:r>
              <a:rPr lang="en-US" b="1" dirty="0"/>
              <a:t>Effective Use of Visual Aids</a:t>
            </a:r>
            <a:endParaRPr lang="en-US" b="1" dirty="0"/>
          </a:p>
          <a:p>
            <a:pPr marL="0" indent="0">
              <a:lnSpc>
                <a:spcPct val="160000"/>
              </a:lnSpc>
              <a:buNone/>
            </a:pPr>
            <a:r>
              <a:rPr lang="en-US" dirty="0"/>
              <a:t>Incorporating relevant visual aids enhances comprehension and engagement, allowing complex information to be conveyed more clearly while supporting the overall narrative of the presentation.</a:t>
            </a:r>
            <a:endParaRPr lang="en-US" dirty="0"/>
          </a:p>
          <a:p>
            <a:pPr>
              <a:lnSpc>
                <a:spcPct val="160000"/>
              </a:lnSpc>
            </a:pPr>
            <a:endParaRPr lang="en-IN" dirty="0"/>
          </a:p>
        </p:txBody>
      </p:sp>
      <p:pic>
        <p:nvPicPr>
          <p:cNvPr id="4" name="Picture 3"/>
          <p:cNvPicPr>
            <a:picLocks noChangeAspect="1"/>
          </p:cNvPicPr>
          <p:nvPr/>
        </p:nvPicPr>
        <p:blipFill>
          <a:blip r:embed="rId1"/>
          <a:stretch>
            <a:fillRect/>
          </a:stretch>
        </p:blipFill>
        <p:spPr>
          <a:xfrm>
            <a:off x="10433462" y="5810895"/>
            <a:ext cx="1774036" cy="1050229"/>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8048</Words>
  <Application>WPS Presentation</Application>
  <PresentationFormat>Widescreen</PresentationFormat>
  <Paragraphs>240</Paragraphs>
  <Slides>30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SimSun</vt:lpstr>
      <vt:lpstr>Wingdings</vt:lpstr>
      <vt:lpstr>Wingdings 3</vt:lpstr>
      <vt:lpstr>Arial</vt:lpstr>
      <vt:lpstr>Calibri</vt:lpstr>
      <vt:lpstr>Microsoft YaHei</vt:lpstr>
      <vt:lpstr>Arial Unicode MS</vt:lpstr>
      <vt:lpstr>Century Gothic</vt:lpstr>
      <vt:lpstr>Open Sans</vt:lpstr>
      <vt:lpstr>Segoe Print</vt:lpstr>
      <vt:lpstr>Poppins</vt:lpstr>
      <vt:lpstr>Wisp</vt:lpstr>
      <vt:lpstr>PowerPoint 演示文稿</vt:lpstr>
      <vt:lpstr>Mastering Presentation Skills: Strategies, Visual Aids, and Engaging Animations for Audience Impact </vt:lpstr>
      <vt:lpstr>1. The Importance of Strategic Presentations 2. Visual Aids 3. Utilizing Animation to Captivate Your Audience </vt:lpstr>
      <vt:lpstr>In this presentation, we will explore strategies for mastering your presentation skills. We will cover the importance of visual aids and how to use engaging animations to enhance your message and create a lasting impact on your audience. To effectively engage your audience, it is crucial to understand their needs and interests. Tailoring your content to resonate with them enhances engagement and ensures that your message is both relevant and impactful.  </vt:lpstr>
      <vt:lpstr>Structuring Your Presentation </vt:lpstr>
      <vt:lpstr>COMMON CAUSE OF INEFFECTIVE PRESENTATION</vt:lpstr>
      <vt:lpstr>The Importance of Strategic Presentations</vt:lpstr>
      <vt:lpstr>Understanding the Role of Strategy in Presentations</vt:lpstr>
      <vt:lpstr>Key Elements of a Strategic Presentation </vt:lpstr>
      <vt:lpstr>VISUAL AIDS</vt:lpstr>
      <vt:lpstr>What are visual aids?</vt:lpstr>
      <vt:lpstr>Effective Use of Visual Aids </vt:lpstr>
      <vt:lpstr>Traditional Visual Aids: Slides and Props </vt:lpstr>
      <vt:lpstr>Choosing the Right Visuals </vt:lpstr>
      <vt:lpstr>Utilizing Animation to Captivate Your Audience </vt:lpstr>
      <vt:lpstr>The Benefits of Animation in Presentations </vt:lpstr>
      <vt:lpstr>Types of animation techniques</vt:lpstr>
      <vt:lpstr>Tips for Integrating Animation Effectively </vt:lpstr>
      <vt:lpstr>Practicing Your Delivery </vt:lpstr>
      <vt:lpstr>Handling Q&amp;A Sessions </vt:lpstr>
      <vt:lpstr> Key Takeaways </vt:lpstr>
      <vt:lpstr>QUESTION 1</vt:lpstr>
      <vt:lpstr>QUESTION 2</vt:lpstr>
      <vt:lpstr>QUESTION 3</vt:lpstr>
      <vt:lpstr>QUESTION 4</vt:lpstr>
      <vt:lpstr>QUESTION 5</vt:lpstr>
      <vt:lpstr>QUESTION 6</vt:lpstr>
      <vt:lpstr>QUESTION 7</vt:lpstr>
      <vt:lpstr>QUESTION 8</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KEERTHIKA SRIDHAR</dc:creator>
  <cp:lastModifiedBy>Keerthika</cp:lastModifiedBy>
  <cp:revision>5</cp:revision>
  <dcterms:created xsi:type="dcterms:W3CDTF">2024-09-26T07:08:00Z</dcterms:created>
  <dcterms:modified xsi:type="dcterms:W3CDTF">2024-10-10T09:24:54Z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17B9DD638AE340B6912E1E0791FD7FFC_12</vt:lpwstr>
  </property>
  <property fmtid="{D5CDD505-2E9C-101B-9397-08002B2CF9AE}" pid="3" name="KSOProductBuildVer">
    <vt:lpwstr>1033-12.2.0.18283</vt:lpwstr>
  </property>
</Properties>
</file>